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Corbel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4" roundtripDataSignature="AMtx7mg49IjAmVFZKYGli/0o7SBOSY9j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rbel-regular.fntdata"/><Relationship Id="rId11" Type="http://schemas.openxmlformats.org/officeDocument/2006/relationships/slide" Target="slides/slide7.xml"/><Relationship Id="rId22" Type="http://schemas.openxmlformats.org/officeDocument/2006/relationships/font" Target="fonts/Corbel-italic.fntdata"/><Relationship Id="rId10" Type="http://schemas.openxmlformats.org/officeDocument/2006/relationships/slide" Target="slides/slide6.xml"/><Relationship Id="rId21" Type="http://schemas.openxmlformats.org/officeDocument/2006/relationships/font" Target="fonts/Corbel-bold.fntdata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font" Target="fonts/Corbel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4a179c167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4a179c16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24a179c16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224a179c167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4a179c16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224a179c167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24a179c16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24a179c167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24a179c16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224a179c167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24a179c167_6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224a179c167_6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24a179c16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224a179c167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showMasterSp="0" type="title">
  <p:cSld name="TITLE">
    <p:bg>
      <p:bgPr>
        <a:blipFill rotWithShape="1">
          <a:blip r:embed="rId2">
            <a:alphaModFix/>
          </a:blip>
          <a:tile algn="tl" flip="none" tx="0" sx="100000" ty="0" sy="100000"/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6"/>
          <p:cNvSpPr txBox="1"/>
          <p:nvPr>
            <p:ph type="ctrTitle"/>
          </p:nvPr>
        </p:nvSpPr>
        <p:spPr>
          <a:xfrm>
            <a:off x="365759" y="2166364"/>
            <a:ext cx="11471565" cy="17393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Corbe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" type="subTitle"/>
          </p:nvPr>
        </p:nvSpPr>
        <p:spPr>
          <a:xfrm>
            <a:off x="1524000" y="3996250"/>
            <a:ext cx="9144000" cy="13092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" name="Google Shape;16;p16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6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5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" type="body"/>
          </p:nvPr>
        </p:nvSpPr>
        <p:spPr>
          <a:xfrm rot="5400000">
            <a:off x="3991839" y="-777240"/>
            <a:ext cx="4206240" cy="9784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74" name="Google Shape;74;p25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5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showMasterSp="0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26"/>
          <p:cNvSpPr txBox="1"/>
          <p:nvPr>
            <p:ph type="title"/>
          </p:nvPr>
        </p:nvSpPr>
        <p:spPr>
          <a:xfrm rot="5400000">
            <a:off x="7413033" y="2022229"/>
            <a:ext cx="5897562" cy="2402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6"/>
          <p:cNvSpPr txBox="1"/>
          <p:nvPr>
            <p:ph idx="1" type="body"/>
          </p:nvPr>
        </p:nvSpPr>
        <p:spPr>
          <a:xfrm rot="5400000">
            <a:off x="1876064" y="-763226"/>
            <a:ext cx="5897562" cy="7973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81" name="Google Shape;81;p26"/>
          <p:cNvSpPr txBox="1"/>
          <p:nvPr>
            <p:ph idx="10" type="dt"/>
          </p:nvPr>
        </p:nvSpPr>
        <p:spPr>
          <a:xfrm>
            <a:off x="838200" y="6422854"/>
            <a:ext cx="274319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6"/>
          <p:cNvSpPr txBox="1"/>
          <p:nvPr>
            <p:ph idx="11" type="ftr"/>
          </p:nvPr>
        </p:nvSpPr>
        <p:spPr>
          <a:xfrm>
            <a:off x="3776135" y="6422854"/>
            <a:ext cx="427966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6"/>
          <p:cNvSpPr txBox="1"/>
          <p:nvPr>
            <p:ph idx="12" type="sldNum"/>
          </p:nvPr>
        </p:nvSpPr>
        <p:spPr>
          <a:xfrm>
            <a:off x="8073048" y="6422854"/>
            <a:ext cx="87975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7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" type="body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showMasterSp="0" type="secHead">
  <p:cSld name="SECTION_HEADER">
    <p:bg>
      <p:bgPr>
        <a:blipFill rotWithShape="1">
          <a:blip r:embed="rId2">
            <a:alphaModFix/>
          </a:blip>
          <a:tile algn="tl" flip="none" tx="0" sx="100000" ty="0" sy="100000"/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18"/>
          <p:cNvSpPr txBox="1"/>
          <p:nvPr>
            <p:ph type="title"/>
          </p:nvPr>
        </p:nvSpPr>
        <p:spPr>
          <a:xfrm>
            <a:off x="833191" y="2208879"/>
            <a:ext cx="105156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rbel"/>
              <a:buNone/>
              <a:defRPr b="0"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" type="body"/>
          </p:nvPr>
        </p:nvSpPr>
        <p:spPr>
          <a:xfrm>
            <a:off x="833191" y="4010334"/>
            <a:ext cx="10515600" cy="11746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9" name="Google Shape;29;p18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8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9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9"/>
          <p:cNvSpPr txBox="1"/>
          <p:nvPr>
            <p:ph idx="1" type="body"/>
          </p:nvPr>
        </p:nvSpPr>
        <p:spPr>
          <a:xfrm>
            <a:off x="1205344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35" name="Google Shape;35;p19"/>
          <p:cNvSpPr txBox="1"/>
          <p:nvPr>
            <p:ph idx="2" type="body"/>
          </p:nvPr>
        </p:nvSpPr>
        <p:spPr>
          <a:xfrm>
            <a:off x="6230391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36" name="Google Shape;36;p19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0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0"/>
          <p:cNvSpPr txBox="1"/>
          <p:nvPr>
            <p:ph idx="1" type="body"/>
          </p:nvPr>
        </p:nvSpPr>
        <p:spPr>
          <a:xfrm>
            <a:off x="1207008" y="1913470"/>
            <a:ext cx="4754880" cy="743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b="1" sz="21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20"/>
          <p:cNvSpPr txBox="1"/>
          <p:nvPr>
            <p:ph idx="2" type="body"/>
          </p:nvPr>
        </p:nvSpPr>
        <p:spPr>
          <a:xfrm>
            <a:off x="1207008" y="2656566"/>
            <a:ext cx="475488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43" name="Google Shape;43;p20"/>
          <p:cNvSpPr txBox="1"/>
          <p:nvPr>
            <p:ph idx="3" type="body"/>
          </p:nvPr>
        </p:nvSpPr>
        <p:spPr>
          <a:xfrm>
            <a:off x="6231230" y="1913470"/>
            <a:ext cx="4754880" cy="743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b="1" sz="21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20"/>
          <p:cNvSpPr txBox="1"/>
          <p:nvPr>
            <p:ph idx="4" type="body"/>
          </p:nvPr>
        </p:nvSpPr>
        <p:spPr>
          <a:xfrm>
            <a:off x="6231230" y="2656564"/>
            <a:ext cx="475488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55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45" name="Google Shape;45;p20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1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showMasterSp="0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2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2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3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" type="body"/>
          </p:nvPr>
        </p:nvSpPr>
        <p:spPr>
          <a:xfrm>
            <a:off x="1207008" y="2120054"/>
            <a:ext cx="612648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▪"/>
              <a:defRPr sz="2000"/>
            </a:lvl9pPr>
          </a:lstStyle>
          <a:p/>
        </p:txBody>
      </p:sp>
      <p:sp>
        <p:nvSpPr>
          <p:cNvPr id="60" name="Google Shape;60;p23"/>
          <p:cNvSpPr txBox="1"/>
          <p:nvPr>
            <p:ph idx="2" type="body"/>
          </p:nvPr>
        </p:nvSpPr>
        <p:spPr>
          <a:xfrm>
            <a:off x="7789023" y="2147486"/>
            <a:ext cx="3200400" cy="3432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23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3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4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/>
          <p:nvPr>
            <p:ph idx="2" type="pic"/>
          </p:nvPr>
        </p:nvSpPr>
        <p:spPr>
          <a:xfrm>
            <a:off x="1280160" y="2211494"/>
            <a:ext cx="6126480" cy="3931920"/>
          </a:xfrm>
          <a:prstGeom prst="rect">
            <a:avLst/>
          </a:prstGeom>
          <a:solidFill>
            <a:srgbClr val="EEEAE2"/>
          </a:solidFill>
          <a:ln>
            <a:noFill/>
          </a:ln>
        </p:spPr>
      </p:sp>
      <p:sp>
        <p:nvSpPr>
          <p:cNvPr id="67" name="Google Shape;67;p24"/>
          <p:cNvSpPr txBox="1"/>
          <p:nvPr>
            <p:ph idx="1" type="body"/>
          </p:nvPr>
        </p:nvSpPr>
        <p:spPr>
          <a:xfrm>
            <a:off x="7790688" y="2150621"/>
            <a:ext cx="32004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24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4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5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b="0" i="0" sz="4000" u="none" cap="none" strike="noStrik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5"/>
          <p:cNvSpPr txBox="1"/>
          <p:nvPr>
            <p:ph idx="1" type="body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b="0" i="0" sz="2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0" type="dt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1" type="ftr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1" name="Google Shape;11;p15"/>
          <p:cNvSpPr txBox="1"/>
          <p:nvPr>
            <p:ph idx="12" type="sldNum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sedaily.com/NewsView/29KDC4XLWW" TargetMode="External"/><Relationship Id="rId4" Type="http://schemas.openxmlformats.org/officeDocument/2006/relationships/image" Target="../media/image21.jpg"/><Relationship Id="rId9" Type="http://schemas.openxmlformats.org/officeDocument/2006/relationships/image" Target="../media/image4.png"/><Relationship Id="rId5" Type="http://schemas.openxmlformats.org/officeDocument/2006/relationships/hyperlink" Target="https://www.kyeonggi.com/article/20230204580053" TargetMode="External"/><Relationship Id="rId6" Type="http://schemas.openxmlformats.org/officeDocument/2006/relationships/image" Target="../media/image9.png"/><Relationship Id="rId7" Type="http://schemas.openxmlformats.org/officeDocument/2006/relationships/hyperlink" Target="https://www.hankyung.com/it/article/2022112777331" TargetMode="External"/><Relationship Id="rId8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keis.or.kr/user/extra/main/3880/publication/reportList/jsp/LayOutPage.do?categoryIdx=130&amp;pubIdx=1997&amp;reportIdx=3504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5.png"/><Relationship Id="rId6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4a179c167_0_5"/>
          <p:cNvSpPr txBox="1"/>
          <p:nvPr>
            <p:ph type="ctrTitle"/>
          </p:nvPr>
        </p:nvSpPr>
        <p:spPr>
          <a:xfrm>
            <a:off x="365759" y="2166364"/>
            <a:ext cx="11471700" cy="1739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STAROPIA</a:t>
            </a:r>
            <a:endParaRPr b="1"/>
          </a:p>
        </p:txBody>
      </p:sp>
      <p:sp>
        <p:nvSpPr>
          <p:cNvPr id="89" name="Google Shape;89;g224a179c167_0_5"/>
          <p:cNvSpPr txBox="1"/>
          <p:nvPr>
            <p:ph idx="1" type="subTitle"/>
          </p:nvPr>
        </p:nvSpPr>
        <p:spPr>
          <a:xfrm>
            <a:off x="1524000" y="3996250"/>
            <a:ext cx="9144000" cy="1309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200"/>
              </a:spcAft>
              <a:buNone/>
            </a:pPr>
            <a:r>
              <a:rPr lang="ko-KR"/>
              <a:t>창업 시작인에게 도움이 되는 WEBSERVICE </a:t>
            </a:r>
            <a:endParaRPr/>
          </a:p>
        </p:txBody>
      </p:sp>
      <p:sp>
        <p:nvSpPr>
          <p:cNvPr id="90" name="Google Shape;90;g224a179c167_0_5"/>
          <p:cNvSpPr txBox="1"/>
          <p:nvPr>
            <p:ph idx="1" type="subTitle"/>
          </p:nvPr>
        </p:nvSpPr>
        <p:spPr>
          <a:xfrm>
            <a:off x="6675599" y="5757461"/>
            <a:ext cx="52578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ko-KR" sz="1500"/>
              <a:t>웹프로그래밍 1조</a:t>
            </a:r>
            <a:endParaRPr b="1" sz="1500"/>
          </a:p>
          <a:p>
            <a:pPr indent="0" lvl="0" marL="0" rtl="0" algn="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ko-KR" sz="1500"/>
              <a:t>선예림 박나린 김민철</a:t>
            </a:r>
            <a:endParaRPr b="1"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4275" y="1436090"/>
            <a:ext cx="9063450" cy="527078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1"/>
          <p:cNvSpPr txBox="1"/>
          <p:nvPr>
            <p:ph type="title"/>
          </p:nvPr>
        </p:nvSpPr>
        <p:spPr>
          <a:xfrm>
            <a:off x="1202919" y="284176"/>
            <a:ext cx="9784200" cy="15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프로토타입</a:t>
            </a:r>
            <a:r>
              <a:rPr lang="ko-KR"/>
              <a:t> </a:t>
            </a:r>
            <a:r>
              <a:rPr lang="ko-KR" sz="3200"/>
              <a:t>- 필터 검색 결과</a:t>
            </a:r>
            <a:endParaRPr b="1"/>
          </a:p>
        </p:txBody>
      </p:sp>
      <p:pic>
        <p:nvPicPr>
          <p:cNvPr id="173" name="Google Shape;173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946" y="1650125"/>
            <a:ext cx="4889560" cy="150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g224a179c167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300" y="1436075"/>
            <a:ext cx="9063491" cy="527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224a179c167_0_23"/>
          <p:cNvSpPr txBox="1"/>
          <p:nvPr>
            <p:ph type="title"/>
          </p:nvPr>
        </p:nvSpPr>
        <p:spPr>
          <a:xfrm>
            <a:off x="1202919" y="284176"/>
            <a:ext cx="9784200" cy="15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프로토타입</a:t>
            </a:r>
            <a:r>
              <a:rPr lang="ko-KR"/>
              <a:t> </a:t>
            </a:r>
            <a:r>
              <a:rPr lang="ko-KR" sz="3200"/>
              <a:t>- 검색어를 통한검색 결과</a:t>
            </a:r>
            <a:endParaRPr b="1"/>
          </a:p>
        </p:txBody>
      </p:sp>
      <p:pic>
        <p:nvPicPr>
          <p:cNvPr id="180" name="Google Shape;180;g224a179c167_0_23"/>
          <p:cNvPicPr preferRelativeResize="0"/>
          <p:nvPr/>
        </p:nvPicPr>
        <p:blipFill rotWithShape="1">
          <a:blip r:embed="rId4">
            <a:alphaModFix/>
          </a:blip>
          <a:srcRect b="0" l="0" r="0" t="27336"/>
          <a:stretch/>
        </p:blipFill>
        <p:spPr>
          <a:xfrm>
            <a:off x="6060400" y="1484600"/>
            <a:ext cx="5514325" cy="19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g224a179c167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4275" y="1436075"/>
            <a:ext cx="9063439" cy="527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224a179c167_0_33"/>
          <p:cNvSpPr txBox="1"/>
          <p:nvPr>
            <p:ph type="title"/>
          </p:nvPr>
        </p:nvSpPr>
        <p:spPr>
          <a:xfrm>
            <a:off x="1202919" y="284176"/>
            <a:ext cx="9784200" cy="15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프로토타입</a:t>
            </a:r>
            <a:r>
              <a:rPr lang="ko-KR"/>
              <a:t> </a:t>
            </a:r>
            <a:r>
              <a:rPr lang="ko-KR" sz="3200"/>
              <a:t>- 회사 정보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4a179c167_0_39"/>
          <p:cNvSpPr txBox="1"/>
          <p:nvPr>
            <p:ph type="title"/>
          </p:nvPr>
        </p:nvSpPr>
        <p:spPr>
          <a:xfrm>
            <a:off x="1202919" y="284176"/>
            <a:ext cx="9784200" cy="15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프로토타입</a:t>
            </a:r>
            <a:r>
              <a:rPr lang="ko-KR"/>
              <a:t> </a:t>
            </a:r>
            <a:r>
              <a:rPr lang="ko-KR" sz="3200"/>
              <a:t>- 창업 관련 정보</a:t>
            </a:r>
            <a:endParaRPr b="1"/>
          </a:p>
        </p:txBody>
      </p:sp>
      <p:pic>
        <p:nvPicPr>
          <p:cNvPr id="192" name="Google Shape;192;g224a179c167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4275" y="1429400"/>
            <a:ext cx="9063450" cy="5270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4a179c167_0_50"/>
          <p:cNvSpPr txBox="1"/>
          <p:nvPr>
            <p:ph type="ctrTitle"/>
          </p:nvPr>
        </p:nvSpPr>
        <p:spPr>
          <a:xfrm>
            <a:off x="261257" y="2139412"/>
            <a:ext cx="11800200" cy="16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</a:pPr>
            <a:r>
              <a:rPr b="1" lang="ko-KR" sz="6400"/>
              <a:t>Q &amp; A</a:t>
            </a:r>
            <a:endParaRPr b="1" sz="6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24a179c167_6_18"/>
          <p:cNvSpPr txBox="1"/>
          <p:nvPr>
            <p:ph type="ctrTitle"/>
          </p:nvPr>
        </p:nvSpPr>
        <p:spPr>
          <a:xfrm>
            <a:off x="261257" y="2139412"/>
            <a:ext cx="11800200" cy="16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orbel"/>
              <a:buNone/>
            </a:pPr>
            <a:r>
              <a:rPr b="1" lang="ko-KR" sz="6400"/>
              <a:t>감사합니다</a:t>
            </a:r>
            <a:endParaRPr b="1" sz="6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목차</a:t>
            </a:r>
            <a:endParaRPr b="1"/>
          </a:p>
        </p:txBody>
      </p:sp>
      <p:grpSp>
        <p:nvGrpSpPr>
          <p:cNvPr id="96" name="Google Shape;96;p2"/>
          <p:cNvGrpSpPr/>
          <p:nvPr/>
        </p:nvGrpSpPr>
        <p:grpSpPr>
          <a:xfrm>
            <a:off x="1206669" y="3581325"/>
            <a:ext cx="9777074" cy="1206744"/>
            <a:chOff x="3344" y="1104730"/>
            <a:chExt cx="9777074" cy="1206744"/>
          </a:xfrm>
        </p:grpSpPr>
        <p:sp>
          <p:nvSpPr>
            <p:cNvPr id="97" name="Google Shape;97;p2"/>
            <p:cNvSpPr/>
            <p:nvPr/>
          </p:nvSpPr>
          <p:spPr>
            <a:xfrm>
              <a:off x="3344" y="1104730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rgbClr val="A52F0C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84401" y="1276734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A52F0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 txBox="1"/>
            <p:nvPr/>
          </p:nvSpPr>
          <p:spPr>
            <a:xfrm>
              <a:off x="214707" y="1307040"/>
              <a:ext cx="1568900" cy="9741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76200" spcFirstLastPara="1" rIns="76200" wrap="square" tIns="7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orbel"/>
                <a:buNone/>
              </a:pPr>
              <a:r>
                <a:rPr b="0" i="0" lang="ko-KR" sz="2000" u="none" cap="none" strike="noStrike">
                  <a:solidFill>
                    <a:srgbClr val="3F3F3F"/>
                  </a:solidFill>
                  <a:latin typeface="Corbel"/>
                  <a:ea typeface="Corbel"/>
                  <a:cs typeface="Corbel"/>
                  <a:sym typeface="Corbel"/>
                </a:rPr>
                <a:t>주제 선정</a:t>
              </a:r>
              <a:endParaRPr sz="2000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orbel"/>
                <a:buNone/>
              </a:pPr>
              <a:r>
                <a:rPr b="0" i="0" lang="ko-KR" sz="2000" u="none" cap="none" strike="noStrike">
                  <a:solidFill>
                    <a:srgbClr val="3F3F3F"/>
                  </a:solidFill>
                  <a:latin typeface="Corbel"/>
                  <a:ea typeface="Corbel"/>
                  <a:cs typeface="Corbel"/>
                  <a:sym typeface="Corbel"/>
                </a:rPr>
                <a:t>및 동기</a:t>
              </a:r>
              <a:endParaRPr b="0" i="0" sz="20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994970" y="1104730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rgbClr val="A52F0C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176027" y="1276734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A52F0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 txBox="1"/>
            <p:nvPr/>
          </p:nvSpPr>
          <p:spPr>
            <a:xfrm>
              <a:off x="2206333" y="1307040"/>
              <a:ext cx="1568900" cy="9741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76200" spcFirstLastPara="1" rIns="76200" wrap="square" tIns="7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orbel"/>
                <a:buNone/>
              </a:pPr>
              <a:r>
                <a:rPr b="0" i="0" lang="ko-KR" sz="2000" u="none" cap="none" strike="noStrike">
                  <a:solidFill>
                    <a:srgbClr val="3F3F3F"/>
                  </a:solidFill>
                  <a:latin typeface="Corbel"/>
                  <a:ea typeface="Corbel"/>
                  <a:cs typeface="Corbel"/>
                  <a:sym typeface="Corbel"/>
                </a:rPr>
                <a:t>순서도</a:t>
              </a:r>
              <a:endParaRPr b="0" i="0" sz="20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986596" y="1104730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rgbClr val="A52F0C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167653" y="1276734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A52F0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 txBox="1"/>
            <p:nvPr/>
          </p:nvSpPr>
          <p:spPr>
            <a:xfrm>
              <a:off x="4197959" y="1307040"/>
              <a:ext cx="1568900" cy="9741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76200" spcFirstLastPara="1" rIns="76200" wrap="square" tIns="7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orbel"/>
                <a:buNone/>
              </a:pPr>
              <a:r>
                <a:rPr b="0" i="0" lang="ko-KR" sz="2000" u="none" cap="none" strike="noStrike">
                  <a:solidFill>
                    <a:srgbClr val="3F3F3F"/>
                  </a:solidFill>
                  <a:latin typeface="Corbel"/>
                  <a:ea typeface="Corbel"/>
                  <a:cs typeface="Corbel"/>
                  <a:sym typeface="Corbel"/>
                </a:rPr>
                <a:t>개발 </a:t>
              </a:r>
              <a:r>
                <a:rPr lang="ko-KR" sz="2000">
                  <a:solidFill>
                    <a:srgbClr val="3F3F3F"/>
                  </a:solidFill>
                  <a:latin typeface="Corbel"/>
                  <a:ea typeface="Corbel"/>
                  <a:cs typeface="Corbel"/>
                  <a:sym typeface="Corbel"/>
                </a:rPr>
                <a:t>도구</a:t>
              </a:r>
              <a:endParaRPr b="0" i="0" sz="20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978223" y="1104730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rgbClr val="A52F0C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159280" y="1276734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A52F0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 txBox="1"/>
            <p:nvPr/>
          </p:nvSpPr>
          <p:spPr>
            <a:xfrm>
              <a:off x="6189586" y="1307040"/>
              <a:ext cx="1568900" cy="9741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76200" spcFirstLastPara="1" rIns="76200" wrap="square" tIns="7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orbel"/>
                <a:buNone/>
              </a:pPr>
              <a:r>
                <a:rPr b="0" i="0" lang="ko-KR" sz="2000" u="none" cap="none" strike="noStrike">
                  <a:solidFill>
                    <a:srgbClr val="3F3F3F"/>
                  </a:solidFill>
                  <a:latin typeface="Corbel"/>
                  <a:ea typeface="Corbel"/>
                  <a:cs typeface="Corbel"/>
                  <a:sym typeface="Corbel"/>
                </a:rPr>
                <a:t>개발 </a:t>
              </a:r>
              <a:r>
                <a:rPr lang="ko-KR" sz="2000">
                  <a:solidFill>
                    <a:srgbClr val="3F3F3F"/>
                  </a:solidFill>
                  <a:latin typeface="Corbel"/>
                  <a:ea typeface="Corbel"/>
                  <a:cs typeface="Corbel"/>
                  <a:sym typeface="Corbel"/>
                </a:rPr>
                <a:t>일정</a:t>
              </a:r>
              <a:endParaRPr b="0" i="0" sz="20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969849" y="1104730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rgbClr val="A52F0C"/>
            </a:solidFill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150906" y="1276734"/>
              <a:ext cx="1629512" cy="1034740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A52F0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 txBox="1"/>
            <p:nvPr/>
          </p:nvSpPr>
          <p:spPr>
            <a:xfrm>
              <a:off x="8181212" y="1307040"/>
              <a:ext cx="1568900" cy="9741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6200" lIns="76200" spcFirstLastPara="1" rIns="76200" wrap="square" tIns="76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orbel"/>
                <a:buNone/>
              </a:pPr>
              <a:r>
                <a:rPr b="0" i="0" lang="ko-KR" sz="2000" u="none" cap="none" strike="noStrike">
                  <a:solidFill>
                    <a:srgbClr val="3F3F3F"/>
                  </a:solidFill>
                  <a:latin typeface="Corbel"/>
                  <a:ea typeface="Corbel"/>
                  <a:cs typeface="Corbel"/>
                  <a:sym typeface="Corbel"/>
                </a:rPr>
                <a:t>프로토타입</a:t>
              </a:r>
              <a:endParaRPr b="0" i="0" sz="20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주제 선정 및 동기</a:t>
            </a:r>
            <a:endParaRPr b="1"/>
          </a:p>
        </p:txBody>
      </p:sp>
      <p:pic>
        <p:nvPicPr>
          <p:cNvPr id="117" name="Google Shape;1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5775" y="2093670"/>
            <a:ext cx="6789300" cy="426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주제 선정 및 동기</a:t>
            </a:r>
            <a:endParaRPr b="1"/>
          </a:p>
        </p:txBody>
      </p:sp>
      <p:pic>
        <p:nvPicPr>
          <p:cNvPr descr="[단독]창업 지원 받은 스타트업, 10곳 중 7곳 사실상 폐업" id="123" name="Google Shape;123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860" y="1995581"/>
            <a:ext cx="5405610" cy="4206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4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13005" l="0" r="0" t="0"/>
          <a:stretch/>
        </p:blipFill>
        <p:spPr>
          <a:xfrm>
            <a:off x="6017125" y="1995575"/>
            <a:ext cx="5987750" cy="175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4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65075" y="4096970"/>
            <a:ext cx="5987751" cy="805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65075" y="4902150"/>
            <a:ext cx="5987750" cy="1254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/>
          <p:nvPr>
            <p:ph idx="1" type="body"/>
          </p:nvPr>
        </p:nvSpPr>
        <p:spPr>
          <a:xfrm>
            <a:off x="217526" y="5848582"/>
            <a:ext cx="84936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ko-KR" sz="1200"/>
              <a:t>대학생 창업활동 현황 및 효과적 지원 방안, 정기간행물, 한국고용정보원, </a:t>
            </a:r>
            <a:r>
              <a:rPr lang="ko-KR" sz="1200" u="sng">
                <a:solidFill>
                  <a:schemeClr val="hlink"/>
                </a:solidFill>
                <a:hlinkClick r:id="rId3"/>
              </a:rPr>
              <a:t>https://www.keis.or.kr/user/extra/main/3880/publication/reportList/jsp/LayOutPage.do?categoryIdx=130&amp;pubIdx=1997&amp;reportIdx=3504</a:t>
            </a:r>
            <a:endParaRPr sz="1200"/>
          </a:p>
        </p:txBody>
      </p:sp>
      <p:sp>
        <p:nvSpPr>
          <p:cNvPr id="132" name="Google Shape;132;p5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주제 선정 및 동기</a:t>
            </a:r>
            <a:endParaRPr b="1"/>
          </a:p>
        </p:txBody>
      </p:sp>
      <p:pic>
        <p:nvPicPr>
          <p:cNvPr id="133" name="Google Shape;13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4576" y="2531849"/>
            <a:ext cx="6508256" cy="251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74576" y="5044622"/>
            <a:ext cx="6508249" cy="67982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5"/>
          <p:cNvSpPr/>
          <p:nvPr/>
        </p:nvSpPr>
        <p:spPr>
          <a:xfrm>
            <a:off x="7044375" y="3647700"/>
            <a:ext cx="1437900" cy="96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"/>
          <p:cNvSpPr txBox="1"/>
          <p:nvPr/>
        </p:nvSpPr>
        <p:spPr>
          <a:xfrm>
            <a:off x="8584875" y="3497100"/>
            <a:ext cx="3343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정보를 쉽게 얻을 수 있다면?</a:t>
            </a:r>
            <a:endParaRPr sz="35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37" name="Google Shape;137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025" y="2122375"/>
            <a:ext cx="12192000" cy="4011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텍스트, 스크린샷, 라인, 도표이(가) 표시된 사진&#10;&#10;자동 생성된 설명" id="142" name="Google Shape;14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92476" y="1909052"/>
            <a:ext cx="7004965" cy="47808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순서도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개발 도구</a:t>
            </a:r>
            <a:endParaRPr b="1"/>
          </a:p>
        </p:txBody>
      </p:sp>
      <p:sp>
        <p:nvSpPr>
          <p:cNvPr id="149" name="Google Shape;149;p8"/>
          <p:cNvSpPr txBox="1"/>
          <p:nvPr>
            <p:ph idx="1" type="body"/>
          </p:nvPr>
        </p:nvSpPr>
        <p:spPr>
          <a:xfrm>
            <a:off x="1202919" y="2011680"/>
            <a:ext cx="1801538" cy="60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ko-KR"/>
              <a:t>개발 언어</a:t>
            </a:r>
            <a:endParaRPr/>
          </a:p>
        </p:txBody>
      </p:sp>
      <p:pic>
        <p:nvPicPr>
          <p:cNvPr id="150" name="Google Shape;15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3399" y="3362601"/>
            <a:ext cx="3359650" cy="185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8"/>
          <p:cNvSpPr txBox="1"/>
          <p:nvPr/>
        </p:nvSpPr>
        <p:spPr>
          <a:xfrm>
            <a:off x="6797116" y="1966621"/>
            <a:ext cx="2091470" cy="60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</a:pPr>
            <a:r>
              <a:rPr b="0" i="0" lang="ko-KR" sz="2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협업 방식</a:t>
            </a:r>
            <a:endParaRPr/>
          </a:p>
        </p:txBody>
      </p:sp>
      <p:pic>
        <p:nvPicPr>
          <p:cNvPr id="152" name="Google Shape;15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57751" y="2968584"/>
            <a:ext cx="1380344" cy="1126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12211" y="4713321"/>
            <a:ext cx="1204880" cy="1204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687671" y="3780288"/>
            <a:ext cx="1110256" cy="1158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텍스트, 스크린샷, 도표, 그래프이(가) 표시된 사진&#10;&#10;자동 생성된 설명" id="159" name="Google Shape;159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9987" y="1991331"/>
            <a:ext cx="9352025" cy="458249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7"/>
          <p:cNvSpPr txBox="1"/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개발 일정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4a179c167_0_17"/>
          <p:cNvSpPr txBox="1"/>
          <p:nvPr>
            <p:ph type="title"/>
          </p:nvPr>
        </p:nvSpPr>
        <p:spPr>
          <a:xfrm>
            <a:off x="1202919" y="284176"/>
            <a:ext cx="9784200" cy="15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b="1" lang="ko-KR"/>
              <a:t>프로토타입</a:t>
            </a:r>
            <a:r>
              <a:rPr lang="ko-KR"/>
              <a:t> </a:t>
            </a:r>
            <a:r>
              <a:rPr lang="ko-KR" sz="3200"/>
              <a:t>- 메인 화면</a:t>
            </a:r>
            <a:endParaRPr b="1"/>
          </a:p>
        </p:txBody>
      </p:sp>
      <p:pic>
        <p:nvPicPr>
          <p:cNvPr id="166" name="Google Shape;166;g224a179c167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300" y="1436075"/>
            <a:ext cx="9063450" cy="52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줄무늬">
  <a:themeElements>
    <a:clrScheme name="줄무늬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2023-05-16T12:02:40Z</dcterms:created>
  <dc:creator>민철 김</dc:creator>
</cp:coreProperties>
</file>